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906000" cy="6858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56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79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47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20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23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5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61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33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17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04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3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6E93-9026-47B8-9AD1-29FF3E4AD2AC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F0314-5E38-4D47-87B4-FF6E159E4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8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47948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１学期中間テスト結果速報</a:t>
            </a:r>
            <a:endParaRPr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 rot="60000">
            <a:off x="6093227" y="4917806"/>
            <a:ext cx="1955265" cy="291935"/>
            <a:chOff x="5227547" y="4381858"/>
            <a:chExt cx="1151921" cy="319715"/>
          </a:xfrm>
        </p:grpSpPr>
        <p:sp>
          <p:nvSpPr>
            <p:cNvPr id="45" name="二等辺三角形 44"/>
            <p:cNvSpPr/>
            <p:nvPr/>
          </p:nvSpPr>
          <p:spPr>
            <a:xfrm rot="-1800000">
              <a:off x="5227547" y="4381859"/>
              <a:ext cx="349583" cy="319712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/>
            <p:cNvSpPr/>
            <p:nvPr/>
          </p:nvSpPr>
          <p:spPr>
            <a:xfrm rot="-1800000">
              <a:off x="5638415" y="4381858"/>
              <a:ext cx="349583" cy="319712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二等辺三角形 51"/>
            <p:cNvSpPr/>
            <p:nvPr/>
          </p:nvSpPr>
          <p:spPr>
            <a:xfrm rot="19800000">
              <a:off x="6029885" y="4381861"/>
              <a:ext cx="349583" cy="319712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5237127" y="5373216"/>
            <a:ext cx="511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点数アップの秘訣は裏面へ！</a:t>
            </a:r>
            <a:endParaRPr kumimoji="1" lang="ja-JP" altLang="en-US" sz="28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4" y="5733255"/>
            <a:ext cx="1095874" cy="10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85" y="5733253"/>
            <a:ext cx="1095874" cy="10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35" y="5733252"/>
            <a:ext cx="1095874" cy="10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85" y="5733255"/>
            <a:ext cx="1095874" cy="10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37" y="4770161"/>
            <a:ext cx="569283" cy="58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タイトル 1"/>
          <p:cNvSpPr txBox="1">
            <a:spLocks/>
          </p:cNvSpPr>
          <p:nvPr/>
        </p:nvSpPr>
        <p:spPr>
          <a:xfrm>
            <a:off x="5311041" y="5981109"/>
            <a:ext cx="4594960" cy="8322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22163" tIns="61082" rIns="122163" bIns="6108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2400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KEC</a:t>
            </a:r>
            <a:r>
              <a:rPr lang="ja-JP" altLang="en-US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ゼミナール 桜井</a:t>
            </a:r>
            <a:r>
              <a:rPr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教室</a:t>
            </a:r>
            <a:endParaRPr lang="en-US" altLang="ja-JP" sz="2400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TEL </a:t>
            </a:r>
            <a:r>
              <a:rPr lang="en-US" altLang="ja-JP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 </a:t>
            </a:r>
            <a:r>
              <a:rPr lang="en-US" altLang="ja-JP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0744-46-0285</a:t>
            </a:r>
            <a:endParaRPr lang="en-US" altLang="ja-JP" sz="2400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6529"/>
            <a:ext cx="741819" cy="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11" y="6529"/>
            <a:ext cx="741819" cy="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75" y="6529"/>
            <a:ext cx="741819" cy="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38" y="-1736"/>
            <a:ext cx="741819" cy="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18" y="0"/>
            <a:ext cx="741819" cy="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420" y="0"/>
            <a:ext cx="741819" cy="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爆発 2 2"/>
          <p:cNvSpPr/>
          <p:nvPr/>
        </p:nvSpPr>
        <p:spPr>
          <a:xfrm>
            <a:off x="-106904" y="1205362"/>
            <a:ext cx="6860888" cy="3150802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u="sng" dirty="0" smtClean="0">
                <a:solidFill>
                  <a:srgbClr val="FF0000"/>
                </a:solidFill>
              </a:rPr>
              <a:t>塾生平均</a:t>
            </a:r>
            <a:endParaRPr lang="en-US" altLang="ja-JP" sz="40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 smtClean="0">
                <a:solidFill>
                  <a:srgbClr val="FF0000"/>
                </a:solidFill>
              </a:rPr>
              <a:t>5</a:t>
            </a:r>
            <a:r>
              <a:rPr lang="ja-JP" altLang="en-US" sz="4000" dirty="0" smtClean="0">
                <a:solidFill>
                  <a:srgbClr val="FF0000"/>
                </a:solidFill>
              </a:rPr>
              <a:t>教科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6600" b="1" u="sng" dirty="0" smtClean="0">
                <a:solidFill>
                  <a:srgbClr val="FF0000"/>
                </a:solidFill>
              </a:rPr>
              <a:t>417</a:t>
            </a:r>
            <a:r>
              <a:rPr kumimoji="1" lang="ja-JP" altLang="en-US" sz="4800" b="1" u="sng" dirty="0" smtClean="0">
                <a:solidFill>
                  <a:srgbClr val="FF0000"/>
                </a:solidFill>
              </a:rPr>
              <a:t>点</a:t>
            </a:r>
            <a:r>
              <a:rPr kumimoji="1" lang="ja-JP" altLang="en-US" sz="6600" b="1" u="sng" dirty="0" smtClean="0">
                <a:solidFill>
                  <a:srgbClr val="FF0000"/>
                </a:solidFill>
              </a:rPr>
              <a:t>！</a:t>
            </a:r>
            <a:endParaRPr kumimoji="1" lang="en-US" altLang="ja-JP" sz="66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8464" y="888249"/>
            <a:ext cx="180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桜井中</a:t>
            </a:r>
            <a:r>
              <a:rPr kumimoji="1" lang="en-US" altLang="ja-JP" sz="3600" dirty="0" smtClean="0"/>
              <a:t>2</a:t>
            </a:r>
            <a:endParaRPr kumimoji="1" lang="ja-JP" altLang="en-US" sz="3600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5241" r="41270" b="25001"/>
          <a:stretch/>
        </p:blipFill>
        <p:spPr bwMode="auto">
          <a:xfrm>
            <a:off x="4880992" y="1262621"/>
            <a:ext cx="5054474" cy="34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4919820" y="842082"/>
            <a:ext cx="478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過去</a:t>
            </a:r>
            <a:r>
              <a:rPr lang="ja-JP" altLang="en-US" dirty="0"/>
              <a:t>に</a:t>
            </a:r>
            <a:r>
              <a:rPr lang="ja-JP" altLang="en-US" dirty="0" smtClean="0"/>
              <a:t>も素晴らしい実績を出してくれています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5214" y="4400829"/>
            <a:ext cx="3101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学校平均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928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/>
          <p:cNvGrpSpPr/>
          <p:nvPr/>
        </p:nvGrpSpPr>
        <p:grpSpPr>
          <a:xfrm>
            <a:off x="56456" y="93959"/>
            <a:ext cx="6426705" cy="2038897"/>
            <a:chOff x="123607" y="202667"/>
            <a:chExt cx="6426705" cy="2038897"/>
          </a:xfrm>
        </p:grpSpPr>
        <p:sp>
          <p:nvSpPr>
            <p:cNvPr id="4" name="ホームベース 3"/>
            <p:cNvSpPr/>
            <p:nvPr/>
          </p:nvSpPr>
          <p:spPr>
            <a:xfrm>
              <a:off x="123608" y="202667"/>
              <a:ext cx="6426704" cy="2038897"/>
            </a:xfrm>
            <a:prstGeom prst="homePlate">
              <a:avLst>
                <a:gd name="adj" fmla="val 17823"/>
              </a:avLst>
            </a:prstGeom>
            <a:noFill/>
            <a:ln>
              <a:solidFill>
                <a:srgbClr val="FF66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130901" y="202668"/>
              <a:ext cx="3545825" cy="1844622"/>
              <a:chOff x="856596" y="-78821"/>
              <a:chExt cx="4727768" cy="1383466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856596" y="361118"/>
                <a:ext cx="4727768" cy="9435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05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定期テスト</a:t>
                </a:r>
                <a:r>
                  <a:rPr kumimoji="1" lang="en-US" altLang="ja-JP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r>
                  <a:rPr kumimoji="1" lang="ja-JP" altLang="en-US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週間前から定期テストの対策授業</a:t>
                </a:r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に切り替わります。</a:t>
                </a:r>
                <a:endPara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学校別</a:t>
                </a:r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に対策授業を行うので、テスト範囲に沿った</a:t>
                </a:r>
                <a:r>
                  <a:rPr kumimoji="1" lang="ja-JP" altLang="en-US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密度の濃い対策</a:t>
                </a:r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が受けられます。</a:t>
                </a:r>
                <a:endPara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過去に定期テストで出題された問題などをしっかりと分析し、テスト</a:t>
                </a:r>
                <a:r>
                  <a:rPr lang="ja-JP" altLang="en-US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頻出問題を確実にできるように指導していきます。</a:t>
                </a:r>
                <a:endParaRPr kumimoji="1" lang="en-US" altLang="ja-JP" sz="105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960131" y="-78821"/>
                <a:ext cx="4328537" cy="34624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ja-JP" altLang="en-US" sz="2400" b="1" cap="all" dirty="0">
                    <a:ln/>
                    <a:solidFill>
                      <a:srgbClr val="00B0F0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lang="ja-JP" altLang="en-US" sz="2400" b="1" cap="all" dirty="0" smtClean="0">
                    <a:ln/>
                    <a:solidFill>
                      <a:srgbClr val="00B0F0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  定期テスト対策授業</a:t>
                </a:r>
                <a:endParaRPr lang="en-US" altLang="ja-JP" sz="2400" b="1" cap="all" dirty="0" smtClean="0">
                  <a:ln/>
                  <a:solidFill>
                    <a:srgbClr val="00B0F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>
              <a:off x="226746" y="702162"/>
              <a:ext cx="3256527" cy="0"/>
            </a:xfrm>
            <a:prstGeom prst="line">
              <a:avLst/>
            </a:prstGeom>
            <a:ln w="190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7" y="202668"/>
              <a:ext cx="546659" cy="473942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56457" y="2132856"/>
            <a:ext cx="6264696" cy="1784277"/>
            <a:chOff x="74029" y="3121014"/>
            <a:chExt cx="6758801" cy="2118484"/>
          </a:xfrm>
        </p:grpSpPr>
        <p:sp>
          <p:nvSpPr>
            <p:cNvPr id="18" name="ホームベース 17"/>
            <p:cNvSpPr/>
            <p:nvPr/>
          </p:nvSpPr>
          <p:spPr>
            <a:xfrm>
              <a:off x="74029" y="3196505"/>
              <a:ext cx="6758801" cy="2042993"/>
            </a:xfrm>
            <a:prstGeom prst="homePlate">
              <a:avLst>
                <a:gd name="adj" fmla="val 12512"/>
              </a:avLst>
            </a:prstGeom>
            <a:noFill/>
            <a:ln>
              <a:solidFill>
                <a:srgbClr val="FF66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2891337" y="3166790"/>
              <a:ext cx="3839330" cy="1949095"/>
              <a:chOff x="2585282" y="2873649"/>
              <a:chExt cx="2111773" cy="1532275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2588438" y="3261779"/>
                <a:ext cx="2108617" cy="11441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05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定期テスト</a:t>
                </a:r>
                <a:r>
                  <a:rPr kumimoji="1" lang="en-US" altLang="ja-JP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</a:t>
                </a:r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週間前の日曜日は「集中特訓」と題して、塾で定期テストに向けた勉強をしてもらいます。</a:t>
                </a:r>
                <a:endPara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ただの自習で終わることないよう、</a:t>
                </a:r>
                <a:r>
                  <a:rPr kumimoji="1" lang="ja-JP" altLang="en-US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補習や質問対応も実施します。</a:t>
                </a:r>
                <a:endParaRPr kumimoji="1" lang="en-US" altLang="ja-JP" sz="1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1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lang="ja-JP" altLang="en-US" sz="1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学校のワークの進捗度合いや勉強計画の作成、チェックなど、</a:t>
                </a:r>
                <a:r>
                  <a:rPr lang="ja-JP" altLang="en-US" sz="1000" b="1" dirty="0" smtClean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お子様がしっかりと結果を出せるよう全力のサポートをいたします。</a:t>
                </a:r>
                <a:endParaRPr lang="en-US" altLang="ja-JP" sz="1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2585282" y="2873649"/>
                <a:ext cx="1011499" cy="362937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r>
                  <a:rPr lang="ja-JP" altLang="en-US" sz="2400" b="1" cap="all" dirty="0">
                    <a:ln/>
                    <a:solidFill>
                      <a:srgbClr val="00B0F0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</a:t>
                </a:r>
                <a:r>
                  <a:rPr lang="ja-JP" altLang="en-US" sz="2400" b="1" cap="all" dirty="0" smtClean="0">
                    <a:ln/>
                    <a:solidFill>
                      <a:srgbClr val="00B0F0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   集中特訓</a:t>
                </a:r>
                <a:endParaRPr lang="en-US" altLang="ja-JP" sz="2400" b="1" cap="all" dirty="0" smtClean="0">
                  <a:ln/>
                  <a:solidFill>
                    <a:srgbClr val="00B0F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pic>
          <p:nvPicPr>
            <p:cNvPr id="22" name="Picture 5" descr="\\SBC01\RedirectionFolders$\akamatsu-ryo\My Documents\My Pictures\98782ec4b200759af38fdabd7cffc0d71b415cf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8143"/>
            <a:stretch/>
          </p:blipFill>
          <p:spPr bwMode="auto">
            <a:xfrm>
              <a:off x="353228" y="3178695"/>
              <a:ext cx="2051421" cy="193719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直線コネクタ 22"/>
            <p:cNvCxnSpPr/>
            <p:nvPr/>
          </p:nvCxnSpPr>
          <p:spPr>
            <a:xfrm>
              <a:off x="2972355" y="3635896"/>
              <a:ext cx="1870063" cy="0"/>
            </a:xfrm>
            <a:prstGeom prst="line">
              <a:avLst/>
            </a:prstGeom>
            <a:ln w="190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338" y="3121014"/>
              <a:ext cx="406636" cy="496843"/>
            </a:xfrm>
            <a:prstGeom prst="rect">
              <a:avLst/>
            </a:prstGeom>
          </p:spPr>
        </p:pic>
      </p:grpSp>
      <p:grpSp>
        <p:nvGrpSpPr>
          <p:cNvPr id="32" name="グループ化 31"/>
          <p:cNvGrpSpPr/>
          <p:nvPr/>
        </p:nvGrpSpPr>
        <p:grpSpPr>
          <a:xfrm>
            <a:off x="6620255" y="547760"/>
            <a:ext cx="3057128" cy="3015905"/>
            <a:chOff x="3800872" y="6110967"/>
            <a:chExt cx="3057128" cy="3015905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905" y="6533567"/>
              <a:ext cx="2688299" cy="201622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4093390" y="8549791"/>
              <a:ext cx="2764610" cy="5770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集中特訓で</a:t>
              </a:r>
              <a:r>
                <a:rPr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は二者面談も実施。お子様の不安科目のヒアリング、一人一人に合った、テスト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に向けた</a:t>
              </a:r>
              <a:r>
                <a:rPr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勉強へのアドバイスなどをさせていただきます。</a:t>
              </a:r>
              <a:endParaRPr kumimoji="1" lang="en-US" altLang="ja-JP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5661248" y="6113360"/>
              <a:ext cx="57606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正方形/長方形 30"/>
            <p:cNvSpPr/>
            <p:nvPr/>
          </p:nvSpPr>
          <p:spPr>
            <a:xfrm>
              <a:off x="3800872" y="6110967"/>
              <a:ext cx="239681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▼ </a:t>
              </a:r>
              <a:r>
                <a:rPr lang="ja-JP" altLang="en-US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質問対応</a:t>
              </a:r>
              <a:r>
                <a:rPr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の様子</a:t>
              </a:r>
              <a:endPara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6456" y="3977638"/>
            <a:ext cx="6048673" cy="2835736"/>
            <a:chOff x="64453" y="8648081"/>
            <a:chExt cx="5506201" cy="4365981"/>
          </a:xfrm>
        </p:grpSpPr>
        <p:sp>
          <p:nvSpPr>
            <p:cNvPr id="36" name="ホームベース 35"/>
            <p:cNvSpPr/>
            <p:nvPr/>
          </p:nvSpPr>
          <p:spPr>
            <a:xfrm>
              <a:off x="64453" y="8648081"/>
              <a:ext cx="5506201" cy="4365981"/>
            </a:xfrm>
            <a:prstGeom prst="homePlate">
              <a:avLst>
                <a:gd name="adj" fmla="val 430"/>
              </a:avLst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11" y="9212647"/>
              <a:ext cx="3583878" cy="380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3993262" y="9466366"/>
              <a:ext cx="1415049" cy="24380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28016" tIns="64008" rIns="128016" bIns="64008" rtlCol="0">
              <a:spAutoFit/>
            </a:bodyPr>
            <a:lstStyle/>
            <a:p>
              <a:r>
                <a:rPr lang="ja-JP" altLang="en-US" sz="105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◀必勝シート</a:t>
              </a:r>
              <a:endParaRPr lang="en-US" altLang="ja-JP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間違えた問題</a:t>
              </a:r>
              <a:r>
                <a:rPr lang="ja-JP" altLang="en-US" sz="10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lang="ja-JP" altLang="en-US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リストアップ</a:t>
              </a:r>
              <a:r>
                <a:rPr lang="ja-JP" altLang="en-US" sz="10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して、何ができていないかを明確にします。</a:t>
              </a:r>
              <a:endPara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できるようになれるごと</a:t>
              </a:r>
              <a:r>
                <a:rPr lang="ja-JP" altLang="en-US" sz="105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に消していくことで、できる問題を一つずつ増やしていきます。</a:t>
              </a:r>
              <a:endParaRPr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40" name="直線コネクタ 39"/>
          <p:cNvCxnSpPr/>
          <p:nvPr/>
        </p:nvCxnSpPr>
        <p:spPr>
          <a:xfrm>
            <a:off x="711648" y="4344328"/>
            <a:ext cx="3881312" cy="0"/>
          </a:xfrm>
          <a:prstGeom prst="line">
            <a:avLst/>
          </a:prstGeom>
          <a:ln w="19050">
            <a:solidFill>
              <a:srgbClr val="FF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236218" y="3933056"/>
            <a:ext cx="455445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ja-JP" altLang="en-US" sz="24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正しい勉強方法をレクチャー！</a:t>
            </a:r>
            <a:endParaRPr lang="en-US" altLang="ja-JP" sz="2400" b="1" cap="all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5" y="4005064"/>
            <a:ext cx="396403" cy="32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6143056" y="3886844"/>
            <a:ext cx="3744416" cy="203132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勉強方法にお悩みの方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勉強時間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結果が結びつかない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方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ぜひ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ご相談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ください！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みなさまのお悩み解決に、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全力でご協力いたします！</a:t>
            </a:r>
            <a:endParaRPr kumimoji="1" lang="en-US" altLang="ja-JP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お気軽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お問い合わせ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ください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6124527" y="5981109"/>
            <a:ext cx="3781474" cy="8322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22163" tIns="61082" rIns="122163" bIns="61082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2400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KEC</a:t>
            </a:r>
            <a:r>
              <a:rPr lang="ja-JP" altLang="en-US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ゼミナール 桜井</a:t>
            </a:r>
            <a:r>
              <a:rPr lang="ja-JP" altLang="en-US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教室</a:t>
            </a:r>
            <a:r>
              <a:rPr lang="en-US" altLang="ja-JP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TEL </a:t>
            </a:r>
            <a:r>
              <a:rPr lang="en-US" altLang="ja-JP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 </a:t>
            </a:r>
            <a:r>
              <a:rPr lang="en-US" altLang="ja-JP" sz="24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0744-46-0285</a:t>
            </a:r>
            <a:endParaRPr lang="en-US" altLang="ja-JP" sz="2400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8" t="30026" r="50173" b="40612"/>
          <a:stretch/>
        </p:blipFill>
        <p:spPr bwMode="auto">
          <a:xfrm>
            <a:off x="4013440" y="128753"/>
            <a:ext cx="1554460" cy="18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8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173</Words>
  <Application>Microsoft Office PowerPoint</Application>
  <PresentationFormat>A4 210 x 297 mm</PresentationFormat>
  <Paragraphs>35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赤松 良亮</dc:creator>
  <cp:lastModifiedBy>吉田 崇人</cp:lastModifiedBy>
  <cp:revision>16</cp:revision>
  <cp:lastPrinted>2020-08-06T08:31:29Z</cp:lastPrinted>
  <dcterms:created xsi:type="dcterms:W3CDTF">2020-08-06T06:34:09Z</dcterms:created>
  <dcterms:modified xsi:type="dcterms:W3CDTF">2021-05-26T04:25:19Z</dcterms:modified>
</cp:coreProperties>
</file>